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_rels/presentation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3.xml" ContentType="application/vnd.openxmlformats-officedocument.presentationml.slide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media/image1.jpeg" ContentType="image/jpeg"/>
  <Override PartName="/ppt/presentation.xml" ContentType="application/vnd.openxmlformats-officedocument.presentationml.presentation.main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trike="noStrike" u="none">
                <a:solidFill>
                  <a:schemeClr val="lt1"/>
                </a:solidFill>
                <a:uFillTx/>
                <a:latin typeface="Calibri"/>
              </a:rPr>
              <a:t>Для перемещения страницы щёлкните мышью</a:t>
            </a:r>
            <a:endParaRPr b="0" lang="en-US" sz="1800" strike="noStrike" u="none">
              <a:solidFill>
                <a:schemeClr val="lt1"/>
              </a:solidFill>
              <a:uFillTx/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Для правки формата примечаний щёлкните мышью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&lt;верхний колонтитул&gt;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78266452-738E-4070-B782-1CF23EC8C81E}" type="slidenum"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&lt;номер&gt;</a:t>
            </a:fld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ldImg"/>
          </p:nvPr>
        </p:nvSpPr>
        <p:spPr>
          <a:xfrm>
            <a:off x="3029040" y="857160"/>
            <a:ext cx="3085920" cy="2314080"/>
          </a:xfrm>
          <a:prstGeom prst="rect">
            <a:avLst/>
          </a:prstGeom>
          <a:ln w="0">
            <a:noFill/>
          </a:ln>
        </p:spPr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840" cy="270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sldNum" idx="7"/>
          </p:nvPr>
        </p:nvSpPr>
        <p:spPr>
          <a:xfrm>
            <a:off x="5180040" y="6513480"/>
            <a:ext cx="3962160" cy="344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trike="noStrike" u="none">
                <a:solidFill>
                  <a:schemeClr val="dk1"/>
                </a:solidFill>
                <a:uFillTx/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77F61AF-52B1-44C8-9A24-1D6B1EDA239E}" type="slidenum">
              <a:rPr b="0" lang="ru-RU" sz="1200" strike="noStrike" u="none">
                <a:solidFill>
                  <a:schemeClr val="dk1"/>
                </a:solidFill>
                <a:uFillTx/>
                <a:latin typeface="+mn-lt"/>
                <a:ea typeface="+mn-ea"/>
              </a:rPr>
              <a:t>&lt;номер&gt;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ldImg"/>
          </p:nvPr>
        </p:nvSpPr>
        <p:spPr>
          <a:xfrm>
            <a:off x="3029040" y="857160"/>
            <a:ext cx="3085920" cy="2314080"/>
          </a:xfrm>
          <a:prstGeom prst="rect">
            <a:avLst/>
          </a:prstGeom>
          <a:ln w="0">
            <a:noFill/>
          </a:ln>
        </p:spPr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840" cy="270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sldNum" idx="8"/>
          </p:nvPr>
        </p:nvSpPr>
        <p:spPr>
          <a:xfrm>
            <a:off x="5180040" y="6513480"/>
            <a:ext cx="3962160" cy="344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trike="noStrike" u="none">
                <a:solidFill>
                  <a:schemeClr val="dk1"/>
                </a:solidFill>
                <a:uFillTx/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74E40732-5EA9-4DDB-844F-C66B1F80324A}" type="slidenum">
              <a:rPr b="0" lang="ru-RU" sz="1200" strike="noStrike" u="none">
                <a:solidFill>
                  <a:schemeClr val="dk1"/>
                </a:solidFill>
                <a:uFillTx/>
                <a:latin typeface="+mn-lt"/>
                <a:ea typeface="+mn-ea"/>
              </a:rPr>
              <a:t>&lt;номер&gt;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ldImg"/>
          </p:nvPr>
        </p:nvSpPr>
        <p:spPr>
          <a:xfrm>
            <a:off x="3029040" y="857160"/>
            <a:ext cx="3085920" cy="2314080"/>
          </a:xfrm>
          <a:prstGeom prst="rect">
            <a:avLst/>
          </a:prstGeom>
          <a:ln w="0">
            <a:noFill/>
          </a:ln>
        </p:spPr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840" cy="270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sldNum" idx="9"/>
          </p:nvPr>
        </p:nvSpPr>
        <p:spPr>
          <a:xfrm>
            <a:off x="5180040" y="6513480"/>
            <a:ext cx="3962160" cy="344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trike="noStrike" u="none">
                <a:solidFill>
                  <a:schemeClr val="dk1"/>
                </a:solidFill>
                <a:uFillTx/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9B06647-A782-4B9E-9BDD-F7967F83FB33}" type="slidenum">
              <a:rPr b="0" lang="ru-RU" sz="1200" strike="noStrike" u="none">
                <a:solidFill>
                  <a:schemeClr val="dk1"/>
                </a:solidFill>
                <a:uFillTx/>
                <a:latin typeface="+mn-lt"/>
                <a:ea typeface="+mn-ea"/>
              </a:rPr>
              <a:t>&lt;номер&gt;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lt1"/>
              </a:solidFill>
              <a:uFillTx/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78006CC-4F78-4FB6-A3AF-3627F7E5F69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000000"/>
            </a:gs>
            <a:gs pos="100000">
              <a:srgbClr val="7e7e7e"/>
            </a:gs>
          </a:gsLst>
          <a:lin ang="135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6000" strike="noStrike" u="none">
                <a:solidFill>
                  <a:schemeClr val="lt1"/>
                </a:solidFill>
                <a:uFillTx/>
                <a:latin typeface="Calibri"/>
                <a:ea typeface="Arial"/>
              </a:rPr>
              <a:t>Образец заголовка</a:t>
            </a:r>
            <a:endParaRPr b="0" lang="en-US" sz="6000" strike="noStrike" u="none">
              <a:solidFill>
                <a:schemeClr val="lt1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8b8b8b"/>
                </a:solidFill>
                <a:uFillTx/>
                <a:latin typeface="Calibri"/>
                <a:ea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8b8b8b"/>
                </a:solidFill>
                <a:uFillTx/>
                <a:latin typeface="Calibri"/>
                <a:ea typeface="Arial"/>
              </a:rPr>
              <a:t>&lt;дата/время&gt;</a:t>
            </a:r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8b8b8b"/>
                </a:solidFill>
                <a:uFillTx/>
                <a:latin typeface="Calibri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0A0C1A0E-CD14-48FC-BCE6-83D23F3A729D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  <a:ea typeface="Arial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lt1"/>
                </a:solidFill>
                <a:uFillTx/>
                <a:latin typeface="Calibri"/>
              </a:rPr>
              <a:t>Для правки структуры щёлкните мышью</a:t>
            </a:r>
            <a:endParaRPr b="0" lang="en-US" sz="3200" strike="noStrike" u="none">
              <a:solidFill>
                <a:schemeClr val="lt1"/>
              </a:solidFill>
              <a:uFillTx/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400" strike="noStrike" u="none">
                <a:solidFill>
                  <a:schemeClr val="lt1"/>
                </a:solidFill>
                <a:uFillTx/>
                <a:latin typeface="Calibri"/>
              </a:rPr>
              <a:t>Второй уровень структуры</a:t>
            </a:r>
            <a:endParaRPr b="0" lang="en-US" sz="2400" strike="noStrike" u="none">
              <a:solidFill>
                <a:schemeClr val="lt1"/>
              </a:solidFill>
              <a:uFillTx/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lt1"/>
                </a:solidFill>
                <a:uFillTx/>
                <a:latin typeface="Calibri"/>
              </a:rPr>
              <a:t>Третий уровень структуры</a:t>
            </a:r>
            <a:endParaRPr b="0" lang="en-US" sz="2000" strike="noStrike" u="none">
              <a:solidFill>
                <a:schemeClr val="lt1"/>
              </a:solidFill>
              <a:uFillTx/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lt1"/>
                </a:solidFill>
                <a:uFillTx/>
                <a:latin typeface="Calibri"/>
              </a:rPr>
              <a:t>Четвёртый уровень структуры</a:t>
            </a:r>
            <a:endParaRPr b="0" lang="en-US" sz="2000" strike="noStrike" u="none">
              <a:solidFill>
                <a:schemeClr val="lt1"/>
              </a:solidFill>
              <a:uFillTx/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lt1"/>
                </a:solidFill>
                <a:uFillTx/>
                <a:latin typeface="Calibri"/>
              </a:rPr>
              <a:t>Пятый уровень структуры</a:t>
            </a:r>
            <a:endParaRPr b="0" lang="en-US" sz="2000" strike="noStrike" u="none">
              <a:solidFill>
                <a:schemeClr val="lt1"/>
              </a:solidFill>
              <a:uFillTx/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lt1"/>
                </a:solidFill>
                <a:uFillTx/>
                <a:latin typeface="Calibri"/>
              </a:rPr>
              <a:t>Шестой уровень структуры</a:t>
            </a:r>
            <a:endParaRPr b="0" lang="en-US" sz="2000" strike="noStrike" u="none">
              <a:solidFill>
                <a:schemeClr val="lt1"/>
              </a:solidFill>
              <a:uFillTx/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lt1"/>
                </a:solidFill>
                <a:uFillTx/>
                <a:latin typeface="Calibri"/>
              </a:rPr>
              <a:t>Седьмой уровень структуры</a:t>
            </a:r>
            <a:endParaRPr b="0" lang="en-US" sz="2000" strike="noStrike" u="none">
              <a:solidFill>
                <a:schemeClr val="lt1"/>
              </a:solidFill>
              <a:uFillTx/>
              <a:latin typeface="Calibri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092360" y="478440"/>
            <a:ext cx="1872000" cy="789840"/>
          </a:xfrm>
          <a:prstGeom prst="rect">
            <a:avLst/>
          </a:prstGeom>
          <a:solidFill>
            <a:schemeClr val="lt1">
              <a:lumMod val="85000"/>
            </a:schemeClr>
          </a:solidFill>
          <a:ln w="0">
            <a:noFill/>
          </a:ln>
        </p:spPr>
        <p:txBody>
          <a:bodyPr lIns="91440" rIns="91440" tIns="45720" bIns="45720" anchor="b">
            <a:normAutofit fontScale="40000" lnSpcReduction="19999"/>
          </a:bodyPr>
          <a:p>
            <a:pPr indent="0" algn="ctr" defTabSz="914400">
              <a:lnSpc>
                <a:spcPct val="100000"/>
              </a:lnSpc>
              <a:buNone/>
            </a:pPr>
            <a:br>
              <a:rPr sz="6000"/>
            </a:br>
            <a:endParaRPr b="0" lang="en-US" sz="6000" strike="noStrike" u="none">
              <a:solidFill>
                <a:schemeClr val="lt1"/>
              </a:solidFill>
              <a:uFillTx/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subTitle"/>
          </p:nvPr>
        </p:nvSpPr>
        <p:spPr>
          <a:xfrm>
            <a:off x="518760" y="1340640"/>
            <a:ext cx="3044880" cy="2016000"/>
          </a:xfrm>
          <a:prstGeom prst="rect">
            <a:avLst/>
          </a:prstGeom>
          <a:solidFill>
            <a:schemeClr val="accent1"/>
          </a:solidFill>
          <a:ln w="25560">
            <a:solidFill>
              <a:schemeClr val="accent1"/>
            </a:solidFill>
            <a:round/>
          </a:ln>
        </p:spPr>
        <p:txBody>
          <a:bodyPr lIns="91440" rIns="91440" tIns="45720" bIns="45720" anchor="t">
            <a:normAutofit fontScale="92500" lnSpcReduction="9999"/>
          </a:bodyPr>
          <a:p>
            <a:pPr indent="0" algn="just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Мошенник</a:t>
            </a:r>
            <a:r>
              <a:rPr b="0" lang="ru-RU" sz="2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 </a:t>
            </a: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может представиться: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- сотрудником банка;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algn="just" defTabSz="914400">
              <a:lnSpc>
                <a:spcPct val="100000"/>
              </a:lnSpc>
              <a:buClr>
                <a:srgbClr val="ffffff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сотовым оператором или сотрудником «Госуслуг»;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algn="just" defTabSz="914400">
              <a:lnSpc>
                <a:spcPct val="100000"/>
              </a:lnSpc>
              <a:buClr>
                <a:srgbClr val="ffffff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сотрудником полиции или иного ведомства правоохранительной направленности;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algn="just" defTabSz="914400">
              <a:lnSpc>
                <a:spcPct val="100000"/>
              </a:lnSpc>
              <a:buClr>
                <a:srgbClr val="ffffff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сотрудником Росфинмониторингга и т.д.;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algn="just" defTabSz="914400">
              <a:lnSpc>
                <a:spcPct val="100000"/>
              </a:lnSpc>
              <a:buClr>
                <a:srgbClr val="ffffff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родственником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15" name="Рисунок 3" descr=""/>
          <p:cNvPicPr/>
          <p:nvPr/>
        </p:nvPicPr>
        <p:blipFill>
          <a:blip r:embed="rId1"/>
          <a:stretch/>
        </p:blipFill>
        <p:spPr>
          <a:xfrm>
            <a:off x="7092360" y="351000"/>
            <a:ext cx="2016000" cy="935640"/>
          </a:xfrm>
          <a:prstGeom prst="rect">
            <a:avLst/>
          </a:prstGeom>
          <a:ln w="0">
            <a:noFill/>
          </a:ln>
        </p:spPr>
      </p:pic>
      <p:sp>
        <p:nvSpPr>
          <p:cNvPr id="16" name="Прямоугольник 5"/>
          <p:cNvSpPr/>
          <p:nvPr/>
        </p:nvSpPr>
        <p:spPr>
          <a:xfrm>
            <a:off x="3772080" y="1340640"/>
            <a:ext cx="2815920" cy="2304000"/>
          </a:xfrm>
          <a:prstGeom prst="rect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И назвать причину звонка: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algn="ctr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ваша карта  заблокирована;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в отношении вашей карты предпринимаются мошеннический действия;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необходимо задекларировать денежные средства, ювелирные изделия и иные ценности;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вашему родственнику нужна помощь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" name="Прямоугольник 6"/>
          <p:cNvSpPr/>
          <p:nvPr/>
        </p:nvSpPr>
        <p:spPr>
          <a:xfrm>
            <a:off x="6840360" y="1613880"/>
            <a:ext cx="2124000" cy="3449160"/>
          </a:xfrm>
          <a:prstGeom prst="rect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Мошенник может попросить: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ru-RU" sz="1400" strike="noStrike" u="sng">
                <a:solidFill>
                  <a:schemeClr val="lt1"/>
                </a:solidFill>
                <a:uFillTx/>
                <a:latin typeface="Times New Roman"/>
                <a:ea typeface="Arial"/>
              </a:rPr>
              <a:t>Данные карты: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algn="ctr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номер карты;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algn="ctr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en-US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CVV/CVC-</a:t>
            </a: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код;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algn="ctr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en-US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PIN-</a:t>
            </a: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код;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algn="ctr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срок действия карты.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ru-RU" sz="1400" strike="noStrike" u="sng">
                <a:solidFill>
                  <a:schemeClr val="lt1"/>
                </a:solidFill>
                <a:uFillTx/>
                <a:latin typeface="Times New Roman"/>
                <a:ea typeface="Arial"/>
              </a:rPr>
              <a:t>Пароль: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algn="ctr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из интернет-банка;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algn="ctr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из </a:t>
            </a:r>
            <a:r>
              <a:rPr b="0" lang="en-US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SMS-</a:t>
            </a: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сообщения.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ru-RU" sz="1400" strike="noStrike" u="sng">
                <a:solidFill>
                  <a:schemeClr val="lt1"/>
                </a:solidFill>
                <a:uFillTx/>
                <a:latin typeface="Times New Roman"/>
                <a:ea typeface="Arial"/>
              </a:rPr>
              <a:t>Перевести деньги: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- на специальный счет или карту, где они будут в безопасности, либо передать курьеру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" name="Овал 10"/>
          <p:cNvSpPr/>
          <p:nvPr/>
        </p:nvSpPr>
        <p:spPr>
          <a:xfrm>
            <a:off x="3395880" y="260640"/>
            <a:ext cx="2592000" cy="91404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800" strike="noStrike" u="none">
                <a:solidFill>
                  <a:schemeClr val="lt1"/>
                </a:solidFill>
                <a:uFillTx/>
                <a:latin typeface="Calibri"/>
                <a:ea typeface="Arial"/>
              </a:rPr>
              <a:t>ОСТОРОЖНО!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ru-RU" sz="1800" strike="noStrike" u="none">
                <a:solidFill>
                  <a:schemeClr val="lt1"/>
                </a:solidFill>
                <a:uFillTx/>
                <a:latin typeface="Calibri"/>
                <a:ea typeface="Arial"/>
              </a:rPr>
              <a:t>ТЕЛЕФОННЫЕ МОШЕННИКИ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" name="Прямоугольник 13"/>
          <p:cNvSpPr/>
          <p:nvPr/>
        </p:nvSpPr>
        <p:spPr>
          <a:xfrm>
            <a:off x="1027440" y="3933000"/>
            <a:ext cx="935640" cy="1583640"/>
          </a:xfrm>
          <a:prstGeom prst="rect">
            <a:avLst/>
          </a:prstGeom>
          <a:solidFill>
            <a:srgbClr val="c0504d"/>
          </a:solidFill>
          <a:ln>
            <a:solidFill>
              <a:srgbClr val="8e3b38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ru-RU" sz="40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НЕ</a:t>
            </a:r>
            <a:endParaRPr b="0" lang="ru-RU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" name="Скругленный прямоугольник 14"/>
          <p:cNvSpPr/>
          <p:nvPr/>
        </p:nvSpPr>
        <p:spPr>
          <a:xfrm>
            <a:off x="2536560" y="3933000"/>
            <a:ext cx="3907440" cy="1583640"/>
          </a:xfrm>
          <a:prstGeom prst="roundRect">
            <a:avLst>
              <a:gd name="adj" fmla="val 16667"/>
            </a:avLst>
          </a:prstGeom>
          <a:solidFill>
            <a:srgbClr val="c0504d"/>
          </a:solidFill>
          <a:ln>
            <a:solidFill>
              <a:srgbClr val="8e3b38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marL="285840" indent="-285840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en-US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c</a:t>
            </a: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ообщайте никому данные карты;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en-US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c</a:t>
            </a: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ообщайте никому пароли и коды из </a:t>
            </a:r>
            <a:r>
              <a:rPr b="0" lang="en-US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SMS</a:t>
            </a: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;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выполняйте действия с банковской картой по просьбе третьих лиц;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не вступайте в диалог с неизвестными лицами.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" name="Прямоугольник 15"/>
          <p:cNvSpPr/>
          <p:nvPr/>
        </p:nvSpPr>
        <p:spPr>
          <a:xfrm>
            <a:off x="1495440" y="5658480"/>
            <a:ext cx="7200360" cy="914040"/>
          </a:xfrm>
          <a:prstGeom prst="rect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800" strike="noStrike" u="none">
                <a:solidFill>
                  <a:schemeClr val="lt1"/>
                </a:solidFill>
                <a:uFillTx/>
                <a:latin typeface="Calibri"/>
                <a:ea typeface="Arial"/>
              </a:rPr>
              <a:t>НЕ ДАЙТЕ СЕБЯ ОБМАНУТЬ! ЗВОНИТЕ «02» ИЛИ «112»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ru-RU" sz="1800" strike="noStrike" u="none">
                <a:solidFill>
                  <a:schemeClr val="lt1"/>
                </a:solidFill>
                <a:uFillTx/>
                <a:latin typeface="Calibri"/>
                <a:ea typeface="Arial"/>
              </a:rPr>
              <a:t>ВАМ ОБЯЗАТЕЛЬНО ПОМОГУТ!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204000" y="188640"/>
            <a:ext cx="3373920" cy="834120"/>
          </a:xfrm>
          <a:prstGeom prst="rect">
            <a:avLst/>
          </a:prstGeom>
          <a:solidFill>
            <a:schemeClr val="lt1">
              <a:lumMod val="85000"/>
            </a:schemeClr>
          </a:solidFill>
          <a:ln w="0">
            <a:noFill/>
          </a:ln>
        </p:spPr>
        <p:txBody>
          <a:bodyPr numCol="1" spcCol="0" lIns="91440" rIns="91440" tIns="45720" bIns="45720" anchor="b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1" lang="ru-RU" sz="20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ОСТОРОЖНО! МОШЕННИКИ!</a:t>
            </a:r>
            <a:endParaRPr b="0" lang="en-US" sz="2000" strike="noStrike" u="none">
              <a:solidFill>
                <a:schemeClr val="lt1"/>
              </a:solidFill>
              <a:uFillTx/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subTitle"/>
          </p:nvPr>
        </p:nvSpPr>
        <p:spPr>
          <a:xfrm>
            <a:off x="455040" y="1268640"/>
            <a:ext cx="3773520" cy="503640"/>
          </a:xfrm>
          <a:prstGeom prst="rect">
            <a:avLst/>
          </a:prstGeom>
          <a:gradFill rotWithShape="0">
            <a:gsLst>
              <a:gs pos="0">
                <a:srgbClr val="bcbcbc"/>
              </a:gs>
              <a:gs pos="35000">
                <a:srgbClr val="d0d0d0"/>
              </a:gs>
              <a:gs pos="100000">
                <a:srgbClr val="ededed"/>
              </a:gs>
            </a:gsLst>
            <a:lin ang="16200000"/>
          </a:gradFill>
          <a:ln w="9360">
            <a:solidFill>
              <a:srgbClr val="000000"/>
            </a:solidFill>
            <a:round/>
          </a:ln>
          <a:effectLst>
            <a:outerShdw dist="20160" dir="5400000" blurRad="39960" rotWithShape="0">
              <a:srgbClr val="000000">
                <a:alpha val="38000"/>
              </a:srgbClr>
            </a:outerShdw>
          </a:effectLst>
        </p:spPr>
        <p:txBody>
          <a:bodyPr lIns="91440" rIns="91440" tIns="45720" bIns="45720" anchor="t">
            <a:no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24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признаки мошенничества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Скругленный прямоугольник 3"/>
          <p:cNvSpPr/>
          <p:nvPr/>
        </p:nvSpPr>
        <p:spPr>
          <a:xfrm>
            <a:off x="251640" y="2133000"/>
            <a:ext cx="4205520" cy="6476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800" strike="noStrike" u="none">
                <a:solidFill>
                  <a:schemeClr val="lt1">
                    <a:lumMod val="50000"/>
                  </a:schemeClr>
                </a:solidFill>
                <a:uFillTx/>
                <a:latin typeface="Times New Roman"/>
                <a:ea typeface="Arial"/>
              </a:rPr>
              <a:t>Давление</a:t>
            </a:r>
            <a:r>
              <a:rPr b="0" lang="ru-RU" sz="18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: «</a:t>
            </a:r>
            <a:r>
              <a:rPr b="1" lang="ru-RU" sz="18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Если не сделаешь это сейчас, будет хуже</a:t>
            </a:r>
            <a:r>
              <a:rPr b="0" lang="ru-RU" sz="18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»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Скругленный прямоугольник 6"/>
          <p:cNvSpPr/>
          <p:nvPr/>
        </p:nvSpPr>
        <p:spPr>
          <a:xfrm>
            <a:off x="251640" y="2997000"/>
            <a:ext cx="4205520" cy="5756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800" strike="noStrike" u="none">
                <a:solidFill>
                  <a:schemeClr val="lt1">
                    <a:lumMod val="50000"/>
                  </a:schemeClr>
                </a:solidFill>
                <a:uFillTx/>
                <a:latin typeface="Times New Roman"/>
                <a:ea typeface="Arial"/>
              </a:rPr>
              <a:t>Срочность</a:t>
            </a:r>
            <a:r>
              <a:rPr b="0" lang="ru-RU" sz="18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: </a:t>
            </a:r>
            <a:r>
              <a:rPr b="1" lang="ru-RU" sz="18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«Нужно прямо сейчас отправить деньги/сообщить данные»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Прямоугольник 7"/>
          <p:cNvSpPr/>
          <p:nvPr/>
        </p:nvSpPr>
        <p:spPr>
          <a:xfrm>
            <a:off x="251640" y="3857040"/>
            <a:ext cx="4205520" cy="795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800" strike="noStrike" u="none">
                <a:solidFill>
                  <a:schemeClr val="lt1">
                    <a:lumMod val="50000"/>
                  </a:schemeClr>
                </a:solidFill>
                <a:uFillTx/>
                <a:latin typeface="Times New Roman"/>
                <a:ea typeface="Arial"/>
              </a:rPr>
              <a:t>Угрозы</a:t>
            </a:r>
            <a:r>
              <a:rPr b="0" lang="ru-RU" sz="18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: «</a:t>
            </a:r>
            <a:r>
              <a:rPr b="1" lang="ru-RU" sz="18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Твои родители могут пострадать, а тебя отправят в детский дом»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Прямоугольник 8"/>
          <p:cNvSpPr/>
          <p:nvPr/>
        </p:nvSpPr>
        <p:spPr>
          <a:xfrm>
            <a:off x="5292000" y="1088640"/>
            <a:ext cx="3312000" cy="359640"/>
          </a:xfrm>
          <a:prstGeom prst="rect">
            <a:avLst/>
          </a:prstGeom>
          <a:gradFill rotWithShape="0">
            <a:gsLst>
              <a:gs pos="0">
                <a:srgbClr val="a4c1ff"/>
              </a:gs>
              <a:gs pos="35000">
                <a:srgbClr val="bfd4fe"/>
              </a:gs>
              <a:gs pos="100000">
                <a:srgbClr val="e5efff"/>
              </a:gs>
            </a:gsLst>
            <a:lin ang="16200000"/>
          </a:gradFill>
          <a:ln>
            <a:solidFill>
              <a:srgbClr val="4a7ebb"/>
            </a:solidFill>
            <a:round/>
          </a:ln>
          <a:effectLst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800" strike="noStrike" u="none">
                <a:solidFill>
                  <a:schemeClr val="dk1"/>
                </a:solidFill>
                <a:uFillTx/>
                <a:latin typeface="Calibri"/>
                <a:ea typeface="Arial"/>
              </a:rPr>
              <a:t>! ОСТАНОВИСЬ!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Скругленный прямоугольник 9"/>
          <p:cNvSpPr/>
          <p:nvPr/>
        </p:nvSpPr>
        <p:spPr>
          <a:xfrm>
            <a:off x="4860000" y="1628640"/>
            <a:ext cx="4176000" cy="7196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800" strike="noStrike" u="none">
                <a:solidFill>
                  <a:schemeClr val="dk1"/>
                </a:solidFill>
                <a:uFillTx/>
                <a:latin typeface="Calibri"/>
                <a:ea typeface="Arial"/>
              </a:rPr>
              <a:t>- </a:t>
            </a:r>
            <a:r>
              <a:rPr b="0" lang="ru-RU" sz="1600" strike="noStrike" u="none">
                <a:solidFill>
                  <a:schemeClr val="lt1">
                    <a:lumMod val="50000"/>
                  </a:schemeClr>
                </a:solidFill>
                <a:uFillTx/>
                <a:latin typeface="Times New Roman"/>
                <a:ea typeface="Arial"/>
              </a:rPr>
              <a:t>не отвечай </a:t>
            </a:r>
            <a:r>
              <a:rPr b="1" lang="ru-RU" sz="16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на звонки с незнакомых абонентских номеров</a:t>
            </a:r>
            <a:r>
              <a:rPr b="0" lang="ru-RU" sz="16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;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Скругленный прямоугольник 10"/>
          <p:cNvSpPr/>
          <p:nvPr/>
        </p:nvSpPr>
        <p:spPr>
          <a:xfrm>
            <a:off x="4860000" y="2529000"/>
            <a:ext cx="4176000" cy="2412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800" strike="noStrike" u="none">
                <a:solidFill>
                  <a:schemeClr val="dk1"/>
                </a:solidFill>
                <a:uFillTx/>
                <a:latin typeface="Calibri"/>
                <a:ea typeface="Arial"/>
              </a:rPr>
              <a:t>- </a:t>
            </a:r>
            <a:r>
              <a:rPr b="0" lang="ru-RU" sz="1600" strike="noStrike" u="none">
                <a:solidFill>
                  <a:schemeClr val="lt1">
                    <a:lumMod val="50000"/>
                  </a:schemeClr>
                </a:solidFill>
                <a:uFillTx/>
                <a:latin typeface="Times New Roman"/>
                <a:ea typeface="Arial"/>
              </a:rPr>
              <a:t>не выполняй указания </a:t>
            </a:r>
            <a:r>
              <a:rPr b="1" lang="ru-RU" sz="16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неизвестных лиц, даже если они представились сотрудниками правоохранительных органов (с просьбой провести обыск в своем жилище, направленный на обнаружение денежных средств/передать денежные средства курьеру/передать личные данные и данные своих родственников);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Прямоугольник 11"/>
          <p:cNvSpPr/>
          <p:nvPr/>
        </p:nvSpPr>
        <p:spPr>
          <a:xfrm>
            <a:off x="4860000" y="5121360"/>
            <a:ext cx="4032000" cy="5396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800" strike="noStrike" u="none">
                <a:solidFill>
                  <a:schemeClr val="dk1"/>
                </a:solidFill>
                <a:uFillTx/>
                <a:latin typeface="Calibri"/>
                <a:ea typeface="Arial"/>
              </a:rPr>
              <a:t>- </a:t>
            </a:r>
            <a:r>
              <a:rPr b="0" lang="ru-RU" sz="1600" strike="noStrike" u="none">
                <a:solidFill>
                  <a:schemeClr val="lt1">
                    <a:lumMod val="50000"/>
                  </a:schemeClr>
                </a:solidFill>
                <a:uFillTx/>
                <a:latin typeface="Times New Roman"/>
                <a:ea typeface="Arial"/>
              </a:rPr>
              <a:t>сообщи взрослым </a:t>
            </a:r>
            <a:r>
              <a:rPr b="1" lang="ru-RU" sz="16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об указаниях неизвестных лиц;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" name="Прямоугольник 12"/>
          <p:cNvSpPr/>
          <p:nvPr/>
        </p:nvSpPr>
        <p:spPr>
          <a:xfrm>
            <a:off x="4860000" y="5943600"/>
            <a:ext cx="4032000" cy="509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6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- </a:t>
            </a:r>
            <a:r>
              <a:rPr b="1" lang="ru-RU" sz="16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обратись по номеру </a:t>
            </a:r>
            <a:r>
              <a:rPr b="0" lang="ru-RU" sz="1600" strike="noStrike" u="none">
                <a:solidFill>
                  <a:schemeClr val="lt1">
                    <a:lumMod val="50000"/>
                  </a:schemeClr>
                </a:solidFill>
                <a:uFillTx/>
                <a:latin typeface="Times New Roman"/>
                <a:ea typeface="Arial"/>
              </a:rPr>
              <a:t>02/102/112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979640" y="120600"/>
            <a:ext cx="5544360" cy="719640"/>
          </a:xfrm>
          <a:prstGeom prst="rect">
            <a:avLst/>
          </a:prstGeom>
          <a:solidFill>
            <a:srgbClr val="00b0f0"/>
          </a:solidFill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20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ПРИМЕРЫ МОШЕННИЧЕСКИХ СХЕМ ДЛЯ ОБМАНА НЕСОВЕРШЕННОЛЕТНИХ</a:t>
            </a:r>
            <a:endParaRPr b="0" lang="en-US" sz="2000" strike="noStrike" u="none">
              <a:solidFill>
                <a:schemeClr val="lt1"/>
              </a:solidFill>
              <a:uFillTx/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subTitle"/>
          </p:nvPr>
        </p:nvSpPr>
        <p:spPr>
          <a:xfrm>
            <a:off x="1187640" y="1073880"/>
            <a:ext cx="7632360" cy="1181160"/>
          </a:xfrm>
          <a:prstGeom prst="rect">
            <a:avLst/>
          </a:prstGeom>
          <a:gradFill rotWithShape="0">
            <a:gsLst>
              <a:gs pos="0">
                <a:srgbClr val="a4c1ff"/>
              </a:gs>
              <a:gs pos="35000">
                <a:srgbClr val="bfd4fe"/>
              </a:gs>
              <a:gs pos="100000">
                <a:srgbClr val="e5efff"/>
              </a:gs>
            </a:gsLst>
            <a:lin ang="16200000"/>
          </a:gradFill>
          <a:ln w="9360">
            <a:solidFill>
              <a:srgbClr val="4a7ebb"/>
            </a:solidFill>
            <a:round/>
          </a:ln>
          <a:effectLst>
            <a:outerShdw dist="20160" dir="5400000" blurRad="39960" rotWithShape="0">
              <a:srgbClr val="000000">
                <a:alpha val="38000"/>
              </a:srgbClr>
            </a:outerShdw>
          </a:effectLst>
        </p:spPr>
        <p:txBody>
          <a:bodyPr lIns="91440" rIns="91440" tIns="45720" bIns="45720" anchor="t">
            <a:normAutofit/>
          </a:bodyPr>
          <a:p>
            <a:pPr indent="0" algn="just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Неустановленное лицо осуществляет звонок несовершеннолетнему, представляется сотрудником правоохранительных органов и под предлогом декларирования денежных средств, оказывая психологическое давление в виде угроз (привлечение родителей к уголовной ответственности, помещение несовершеннолетнего в детский дом), просит провести обыск в квартире, после чего все найденные денежные средства упаковать и передать неизвестным лицам.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Овал 3"/>
          <p:cNvSpPr/>
          <p:nvPr/>
        </p:nvSpPr>
        <p:spPr>
          <a:xfrm rot="20016600">
            <a:off x="134280" y="227520"/>
            <a:ext cx="1330200" cy="91404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8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ОСТОРОЖНО!МОШЕННИКИ!</a:t>
            </a:r>
            <a:endParaRPr b="0" lang="ru-RU" sz="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5" name="Равнобедренный треугольник 4"/>
          <p:cNvSpPr/>
          <p:nvPr/>
        </p:nvSpPr>
        <p:spPr>
          <a:xfrm>
            <a:off x="293040" y="1340640"/>
            <a:ext cx="750240" cy="914040"/>
          </a:xfrm>
          <a:prstGeom prst="triangle">
            <a:avLst>
              <a:gd name="adj" fmla="val 50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40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!</a:t>
            </a:r>
            <a:endParaRPr b="0" lang="ru-RU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" name="Равнобедренный треугольник 5"/>
          <p:cNvSpPr/>
          <p:nvPr/>
        </p:nvSpPr>
        <p:spPr>
          <a:xfrm>
            <a:off x="275760" y="2693880"/>
            <a:ext cx="750240" cy="914040"/>
          </a:xfrm>
          <a:prstGeom prst="triangle">
            <a:avLst>
              <a:gd name="adj" fmla="val 50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40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!</a:t>
            </a:r>
            <a:endParaRPr b="0" lang="ru-RU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" name="Скругленный прямоугольник 6"/>
          <p:cNvSpPr/>
          <p:nvPr/>
        </p:nvSpPr>
        <p:spPr>
          <a:xfrm>
            <a:off x="1187640" y="2556720"/>
            <a:ext cx="7632360" cy="13748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a4c1ff"/>
              </a:gs>
              <a:gs pos="35000">
                <a:srgbClr val="bfd4fe"/>
              </a:gs>
              <a:gs pos="100000">
                <a:srgbClr val="e5efff"/>
              </a:gs>
            </a:gsLst>
            <a:lin ang="16200000"/>
          </a:gradFill>
          <a:ln>
            <a:solidFill>
              <a:srgbClr val="4a7ebb"/>
            </a:solidFill>
            <a:round/>
          </a:ln>
          <a:effectLst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4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Неустановленное лицо звонит несовершеннолетнему, представляется сотрудником сотового оператора и сообщает о необходимости закрепления за ними телефонного номера, под предлогом наложения ареста на денежные средства и драгоценные металлы родителей, убеждают детей прислать фотографию банковской карты родителей, либо других взрослых лиц (бабушек, дедушек и т.д.) и сообщить код, направленный  на телефон привязанный к карте, или убеждают взять телефон родителей и осуществить переводы на счета мошенников.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Прямоугольник 7"/>
          <p:cNvSpPr/>
          <p:nvPr/>
        </p:nvSpPr>
        <p:spPr>
          <a:xfrm>
            <a:off x="4310280" y="5255640"/>
            <a:ext cx="45360" cy="45360"/>
          </a:xfrm>
          <a:prstGeom prst="rect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720" bIns="72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ru-RU" sz="1800" strike="noStrike" u="none">
              <a:solidFill>
                <a:schemeClr val="lt1"/>
              </a:solidFill>
              <a:uFillTx/>
              <a:latin typeface="Calibri"/>
              <a:ea typeface="Arial"/>
            </a:endParaRPr>
          </a:p>
        </p:txBody>
      </p:sp>
      <p:sp>
        <p:nvSpPr>
          <p:cNvPr id="39" name="Прямоугольник 8"/>
          <p:cNvSpPr/>
          <p:nvPr/>
        </p:nvSpPr>
        <p:spPr>
          <a:xfrm>
            <a:off x="1259640" y="4149000"/>
            <a:ext cx="7632360" cy="2501640"/>
          </a:xfrm>
          <a:prstGeom prst="rect">
            <a:avLst/>
          </a:prstGeom>
          <a:gradFill rotWithShape="0">
            <a:gsLst>
              <a:gs pos="0">
                <a:srgbClr val="a4c1ff"/>
              </a:gs>
              <a:gs pos="35000">
                <a:srgbClr val="bfd4fe"/>
              </a:gs>
              <a:gs pos="100000">
                <a:srgbClr val="e5efff"/>
              </a:gs>
            </a:gsLst>
            <a:lin ang="16200000"/>
          </a:gradFill>
          <a:ln>
            <a:solidFill>
              <a:srgbClr val="4a7ebb"/>
            </a:solidFill>
            <a:round/>
          </a:ln>
          <a:effectLst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4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Неустановленное лицо осуществляет звонок несовершеннолетнему, представляется  сотрудником «Почты России», просит сообщить </a:t>
            </a:r>
            <a:r>
              <a:rPr b="0" lang="en-US" sz="14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SMS</a:t>
            </a:r>
            <a:r>
              <a:rPr b="0" lang="ru-RU" sz="14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-код, после чего получает доступ к личному кабинету Госуслуг. Позже поступает звонок от якобы сотрудника Центрального банка, который сообщает, что он занимается данным фактом взлома, а также, что от имени несовершеннолетнего осуществлен перевод денежных средств в помощь Украине и он подозревается в совершении преступления. Далее по указаниям неизвестных лиц, под угрозой уголовной ответственности, несовершеннолетний снимает денежные  средства с банковских счетов родителей, сдает найденные дома ценности в ломбард, приобретает </a:t>
            </a:r>
            <a:r>
              <a:rPr b="0" lang="en-US" sz="14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SIM</a:t>
            </a:r>
            <a:r>
              <a:rPr b="0" lang="ru-RU" sz="14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-карту и новый телефон, на котором устанавливает приложение «Мир Пей», вводит данные банковской карты, указанные неизвестным, после чего зачисляет на карту денежные средства, под предлогом их сохранения на «безопасном счете».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0" name="Равнобедренный треугольник 9"/>
          <p:cNvSpPr/>
          <p:nvPr/>
        </p:nvSpPr>
        <p:spPr>
          <a:xfrm>
            <a:off x="243720" y="4798440"/>
            <a:ext cx="749520" cy="914040"/>
          </a:xfrm>
          <a:prstGeom prst="triangle">
            <a:avLst>
              <a:gd name="adj" fmla="val 50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40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!</a:t>
            </a:r>
            <a:endParaRPr b="0" lang="ru-RU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83640" y="209520"/>
            <a:ext cx="3024000" cy="1144800"/>
          </a:xfrm>
          <a:prstGeom prst="rect">
            <a:avLst/>
          </a:prstGeom>
          <a:solidFill>
            <a:schemeClr val="accent1"/>
          </a:solidFill>
          <a:ln w="38160">
            <a:solidFill>
              <a:schemeClr val="lt1"/>
            </a:solidFill>
            <a:round/>
          </a:ln>
          <a:effectLst>
            <a:outerShdw dist="20160" dir="5400000" blurRad="39960" rotWithShape="0">
              <a:srgbClr val="000000">
                <a:alpha val="38000"/>
              </a:srgbClr>
            </a:outerShdw>
          </a:effectLst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Еще один криминальный тренд – хищение средств у детей под предлогом получения различных внутриигровых предметов в сфере электронных игр</a:t>
            </a:r>
            <a:endParaRPr b="0" lang="en-US" sz="1400" strike="noStrike" u="none">
              <a:solidFill>
                <a:schemeClr val="lt1"/>
              </a:solidFill>
              <a:uFillTx/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827640" y="1560240"/>
            <a:ext cx="8064360" cy="1004040"/>
          </a:xfrm>
          <a:prstGeom prst="rect">
            <a:avLst/>
          </a:prstGeom>
          <a:gradFill rotWithShape="0">
            <a:gsLst>
              <a:gs pos="0">
                <a:srgbClr val="a4c1ff"/>
              </a:gs>
              <a:gs pos="35000">
                <a:srgbClr val="bfd4fe"/>
              </a:gs>
              <a:gs pos="100000">
                <a:srgbClr val="e5efff"/>
              </a:gs>
            </a:gsLst>
            <a:lin ang="16200000"/>
          </a:gradFill>
          <a:ln w="9360">
            <a:solidFill>
              <a:srgbClr val="4a7ebb"/>
            </a:solidFill>
            <a:round/>
          </a:ln>
          <a:effectLst>
            <a:outerShdw dist="20160" dir="5400000" blurRad="39960" rotWithShape="0">
              <a:srgbClr val="000000">
                <a:alpha val="38000"/>
              </a:srgbClr>
            </a:outerShdw>
          </a:effectLst>
        </p:spPr>
        <p:txBody>
          <a:bodyPr lIns="91440" rIns="91440" tIns="45720" bIns="45720" anchor="t">
            <a:no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Roblox </a:t>
            </a:r>
            <a:r>
              <a:rPr b="0" lang="ru-RU" sz="14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– одна из самых популярных онлайн-игр среди детей и подростков. Это целая платформа, где пользователи могут создавать свои миры зарабатывать внутриигровую валюту (</a:t>
            </a:r>
            <a:r>
              <a:rPr b="0" lang="en-US" sz="14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Robux)</a:t>
            </a:r>
            <a:r>
              <a:rPr b="0" lang="ru-RU" sz="14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 и взаимодействовать с другими игроками. Однако на волне популярности </a:t>
            </a:r>
            <a:r>
              <a:rPr b="0" lang="en-US" sz="14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Roblox </a:t>
            </a:r>
            <a:r>
              <a:rPr b="0" lang="ru-RU" sz="14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активизировались мошенники, которые находят новые способы обмана.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chemeClr val="dk1"/>
                </a:solidFill>
                <a:uFillTx/>
                <a:latin typeface="Times New Roman"/>
                <a:ea typeface="Arial"/>
              </a:rPr>
              <a:t>                             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Скругленный прямоугольник 3"/>
          <p:cNvSpPr/>
          <p:nvPr/>
        </p:nvSpPr>
        <p:spPr>
          <a:xfrm>
            <a:off x="4212000" y="281880"/>
            <a:ext cx="4298400" cy="71964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8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Мошеннические схемы в игре </a:t>
            </a:r>
            <a:r>
              <a:rPr b="0" lang="en-US" sz="18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Roblox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4" name="Равнобедренный треугольник 4"/>
          <p:cNvSpPr/>
          <p:nvPr/>
        </p:nvSpPr>
        <p:spPr>
          <a:xfrm>
            <a:off x="1763640" y="4535280"/>
            <a:ext cx="45360" cy="45360"/>
          </a:xfrm>
          <a:prstGeom prst="triangle">
            <a:avLst>
              <a:gd name="adj" fmla="val 50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21960" bIns="-2196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ru-RU" sz="1800" strike="noStrike" u="none">
              <a:solidFill>
                <a:schemeClr val="lt1"/>
              </a:solidFill>
              <a:uFillTx/>
              <a:latin typeface="Calibri"/>
              <a:ea typeface="Arial"/>
            </a:endParaRPr>
          </a:p>
        </p:txBody>
      </p:sp>
      <p:sp>
        <p:nvSpPr>
          <p:cNvPr id="45" name="Равнобедренный треугольник 5"/>
          <p:cNvSpPr/>
          <p:nvPr/>
        </p:nvSpPr>
        <p:spPr>
          <a:xfrm>
            <a:off x="749160" y="3105720"/>
            <a:ext cx="700200" cy="538920"/>
          </a:xfrm>
          <a:prstGeom prst="triangle">
            <a:avLst>
              <a:gd name="adj" fmla="val 50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ru-RU" sz="1800" strike="noStrike" u="none">
                <a:solidFill>
                  <a:schemeClr val="accent2">
                    <a:lumMod val="40000"/>
                    <a:lumOff val="60000"/>
                  </a:schemeClr>
                </a:solidFill>
                <a:uFillTx/>
                <a:latin typeface="Calibri"/>
                <a:ea typeface="Arial"/>
              </a:rPr>
              <a:t>!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6" name="Прямоугольник 6"/>
          <p:cNvSpPr/>
          <p:nvPr/>
        </p:nvSpPr>
        <p:spPr>
          <a:xfrm>
            <a:off x="2231640" y="2680920"/>
            <a:ext cx="3960000" cy="436320"/>
          </a:xfrm>
          <a:prstGeom prst="rect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Мошенник предлагает купить игровую валюту вне  официального магазина по заниженной цене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7" name="Прямоугольник 7"/>
          <p:cNvSpPr/>
          <p:nvPr/>
        </p:nvSpPr>
        <p:spPr>
          <a:xfrm>
            <a:off x="4480560" y="3141000"/>
            <a:ext cx="3960000" cy="575640"/>
          </a:xfrm>
          <a:prstGeom prst="rect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Для «оплаты» просит данные банковской карты или платежных средств родителей 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8" name="Прямоугольник 8"/>
          <p:cNvSpPr/>
          <p:nvPr/>
        </p:nvSpPr>
        <p:spPr>
          <a:xfrm>
            <a:off x="4526280" y="5111640"/>
            <a:ext cx="45360" cy="45360"/>
          </a:xfrm>
          <a:prstGeom prst="rect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720" bIns="72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ru-RU" sz="1800" strike="noStrike" u="none">
              <a:solidFill>
                <a:schemeClr val="lt1"/>
              </a:solidFill>
              <a:uFillTx/>
              <a:latin typeface="Calibri"/>
              <a:ea typeface="Arial"/>
            </a:endParaRPr>
          </a:p>
        </p:txBody>
      </p:sp>
      <p:sp>
        <p:nvSpPr>
          <p:cNvPr id="49" name="Прямоугольник 9"/>
          <p:cNvSpPr/>
          <p:nvPr/>
        </p:nvSpPr>
        <p:spPr>
          <a:xfrm>
            <a:off x="1560960" y="3744360"/>
            <a:ext cx="4392000" cy="769680"/>
          </a:xfrm>
          <a:prstGeom prst="rect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После перевода денег ничего не отправляет или получает доступ к карте для дальнейших списаний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0" name="Скругленный прямоугольник 10"/>
          <p:cNvSpPr/>
          <p:nvPr/>
        </p:nvSpPr>
        <p:spPr>
          <a:xfrm>
            <a:off x="4480560" y="5805360"/>
            <a:ext cx="45360" cy="4536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3960" bIns="-396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ru-RU" sz="1800" strike="noStrike" u="none">
              <a:solidFill>
                <a:schemeClr val="lt1"/>
              </a:solidFill>
              <a:uFillTx/>
              <a:latin typeface="Calibri"/>
              <a:ea typeface="Arial"/>
            </a:endParaRPr>
          </a:p>
        </p:txBody>
      </p:sp>
      <p:sp>
        <p:nvSpPr>
          <p:cNvPr id="51" name="Скругленный прямоугольник 11"/>
          <p:cNvSpPr/>
          <p:nvPr/>
        </p:nvSpPr>
        <p:spPr>
          <a:xfrm>
            <a:off x="323640" y="4662360"/>
            <a:ext cx="5256360" cy="20160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 defTabSz="914400">
              <a:lnSpc>
                <a:spcPct val="100000"/>
              </a:lnSpc>
            </a:pPr>
            <a:r>
              <a:rPr b="1" lang="ru-RU" sz="1400" strike="noStrike" u="sng">
                <a:solidFill>
                  <a:schemeClr val="lt1"/>
                </a:solidFill>
                <a:uFillTx/>
                <a:latin typeface="Times New Roman"/>
                <a:ea typeface="Arial"/>
              </a:rPr>
              <a:t>Для защиты от злоумышленников мы рекомендуем: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Исключить «привязку» платежных средств к игровым аккаунтам;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algn="just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Ограничить доступ детей к платежным средствам родителей;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algn="just" defTabSz="914400">
              <a:lnSpc>
                <a:spcPct val="100000"/>
              </a:lnSpc>
              <a:buClr>
                <a:srgbClr val="ffffff"/>
              </a:buClr>
              <a:buFont typeface="OpenSymbol"/>
              <a:buChar char="-"/>
            </a:pPr>
            <a:r>
              <a:rPr b="0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Обсудить с ребенком важность кибербезопасности. Объяснить, что даже в игре нельзя передавать личные данные, пароли и платежные реквизиты.</a:t>
            </a: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2" name="Овал 13"/>
          <p:cNvSpPr/>
          <p:nvPr/>
        </p:nvSpPr>
        <p:spPr>
          <a:xfrm>
            <a:off x="7308360" y="4869000"/>
            <a:ext cx="45360" cy="4536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12600" bIns="-126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ru-RU" sz="1800" strike="noStrike" u="none">
              <a:solidFill>
                <a:schemeClr val="lt1"/>
              </a:solidFill>
              <a:uFillTx/>
              <a:latin typeface="Calibri"/>
              <a:ea typeface="Arial"/>
            </a:endParaRPr>
          </a:p>
        </p:txBody>
      </p:sp>
      <p:sp>
        <p:nvSpPr>
          <p:cNvPr id="53" name="Овал 14"/>
          <p:cNvSpPr/>
          <p:nvPr/>
        </p:nvSpPr>
        <p:spPr>
          <a:xfrm>
            <a:off x="6514920" y="4029480"/>
            <a:ext cx="1586520" cy="914040"/>
          </a:xfrm>
          <a:prstGeom prst="ellipse">
            <a:avLst/>
          </a:prstGeom>
          <a:gradFill rotWithShape="0">
            <a:gsLst>
              <a:gs pos="0">
                <a:srgbClr val="2e5f99"/>
              </a:gs>
              <a:gs pos="80000">
                <a:srgbClr val="3c7ac7"/>
              </a:gs>
              <a:gs pos="100000">
                <a:srgbClr val="397bca"/>
              </a:gs>
            </a:gsLst>
            <a:lin ang="16200000"/>
          </a:gradFill>
          <a:ln>
            <a:solidFill>
              <a:srgbClr val="4a7ebb"/>
            </a:solidFill>
            <a:round/>
          </a:ln>
          <a:effectLst>
            <a:outerShdw blurRad="3996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ru-RU" sz="16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ВАЖНО</a:t>
            </a:r>
            <a:r>
              <a:rPr b="1" lang="ru-RU" sz="1600" strike="noStrike" u="none">
                <a:solidFill>
                  <a:schemeClr val="accent2">
                    <a:lumMod val="40000"/>
                    <a:lumOff val="60000"/>
                  </a:schemeClr>
                </a:solidFill>
                <a:uFillTx/>
                <a:latin typeface="Times New Roman"/>
                <a:ea typeface="Arial"/>
              </a:rPr>
              <a:t>!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Прямоугольник 15"/>
          <p:cNvSpPr/>
          <p:nvPr/>
        </p:nvSpPr>
        <p:spPr>
          <a:xfrm>
            <a:off x="5940000" y="4943880"/>
            <a:ext cx="2997360" cy="1343520"/>
          </a:xfrm>
          <a:prstGeom prst="rect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ru-RU" sz="14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Любые онлайн-видеоигры требуют осторожности, так как в них всегда есть риски столкнуться с деструктивным поведением, например буллингом, или мошенничеством</a:t>
            </a:r>
            <a:r>
              <a:rPr b="1" lang="ru-RU" sz="1300" strike="noStrike" u="none">
                <a:solidFill>
                  <a:schemeClr val="lt1"/>
                </a:solidFill>
                <a:uFillTx/>
                <a:latin typeface="Times New Roman"/>
                <a:ea typeface="Arial"/>
              </a:rPr>
              <a:t>.</a:t>
            </a:r>
            <a:endParaRPr b="0" lang="ru-RU" sz="13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10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Arial" pitchFamily="0" charset="1"/>
        <a:cs typeface="Arial" pitchFamily="0" charset="1"/>
      </a:majorFont>
      <a:minorFont>
        <a:latin typeface="Calibri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LibreOffice/24.8.2.1$Linux_X86_64 LibreOffice_project/0f794b6e29741098670a3b95d60478a65d05ef13</Application>
  <AppVersion>15.0000</AppVersion>
  <Words>728</Words>
  <Paragraphs>75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2015-10-09T14:38:59Z</dcterms:created>
  <dc:creator/>
  <dc:description/>
  <dc:language>ru-RU</dc:language>
  <cp:lastModifiedBy/>
  <dcterms:modified xsi:type="dcterms:W3CDTF">2025-02-18T07:04:44Z</dcterms:modified>
  <cp:revision>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3</vt:i4>
  </property>
  <property fmtid="{D5CDD505-2E9C-101B-9397-08002B2CF9AE}" pid="3" name="PresentationFormat">
    <vt:lpwstr>Экран (4:3)</vt:lpwstr>
  </property>
  <property fmtid="{D5CDD505-2E9C-101B-9397-08002B2CF9AE}" pid="4" name="Slides">
    <vt:i4>4</vt:i4>
  </property>
  <property fmtid="{D5CDD505-2E9C-101B-9397-08002B2CF9AE}" pid="5" name="_TemplateID">
    <vt:lpwstr>TC018814299991</vt:lpwstr>
  </property>
</Properties>
</file>